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5" r:id="rId19"/>
    <p:sldId id="273" r:id="rId20"/>
    <p:sldId id="276" r:id="rId21"/>
    <p:sldId id="277" r:id="rId22"/>
    <p:sldId id="278" r:id="rId23"/>
    <p:sldId id="279" r:id="rId24"/>
    <p:sldId id="280" r:id="rId25"/>
    <p:sldId id="282" r:id="rId26"/>
    <p:sldId id="283" r:id="rId27"/>
    <p:sldId id="281" r:id="rId28"/>
    <p:sldId id="284" r:id="rId29"/>
    <p:sldId id="285" r:id="rId30"/>
    <p:sldId id="287" r:id="rId31"/>
    <p:sldId id="288" r:id="rId32"/>
    <p:sldId id="289" r:id="rId33"/>
    <p:sldId id="291" r:id="rId34"/>
    <p:sldId id="294" r:id="rId35"/>
    <p:sldId id="297" r:id="rId36"/>
    <p:sldId id="298" r:id="rId37"/>
    <p:sldId id="299" r:id="rId38"/>
    <p:sldId id="300" r:id="rId39"/>
    <p:sldId id="301" r:id="rId40"/>
    <p:sldId id="302" r:id="rId41"/>
    <p:sldId id="303" r:id="rId42"/>
    <p:sldId id="305" r:id="rId43"/>
    <p:sldId id="306" r:id="rId44"/>
    <p:sldId id="308" r:id="rId45"/>
    <p:sldId id="309" r:id="rId46"/>
    <p:sldId id="310" r:id="rId47"/>
    <p:sldId id="307" r:id="rId48"/>
    <p:sldId id="304" r:id="rId49"/>
    <p:sldId id="295" r:id="rId50"/>
    <p:sldId id="296" r:id="rId51"/>
    <p:sldId id="292" r:id="rId52"/>
    <p:sldId id="293" r:id="rId53"/>
    <p:sldId id="290" r:id="rId54"/>
    <p:sldId id="286" r:id="rId5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1202E-A268-1B09-0443-0D30943D04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B96806-A8E9-C66B-84CA-5BD088BFCB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3E0F04-EA51-4EC7-3CB9-5739DB5B1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8F6C7-0FE5-4152-B747-7BF12643BA5D}" type="datetimeFigureOut">
              <a:rPr lang="en-IN" smtClean="0"/>
              <a:t>06-02-2024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F75033-C6C3-FAA0-F989-98BB27F48E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1E2423-183E-CD6C-FB4D-1D8012AD5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32BA5-C61E-462D-A06D-030A40B93BF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618042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ABDF0C-6A5B-F45C-4485-772214F1B1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EADCD1-F850-4710-0E73-055BD1D12E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105E1A-A6B6-BF2D-FF89-26A84E02A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8F6C7-0FE5-4152-B747-7BF12643BA5D}" type="datetimeFigureOut">
              <a:rPr lang="en-IN" smtClean="0"/>
              <a:t>06-02-2024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2B164F-419F-1F3D-4B74-5C0D659970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2CC300-8B0B-EA6F-B4D6-969FC09BC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32BA5-C61E-462D-A06D-030A40B93BF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525711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0306646-1249-2512-AE97-409ABA9B5F1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5FEC551-4775-C70A-FCA8-AAA0FABC51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91E4A7-C649-FBBD-B35E-47ABA6AFBC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8F6C7-0FE5-4152-B747-7BF12643BA5D}" type="datetimeFigureOut">
              <a:rPr lang="en-IN" smtClean="0"/>
              <a:t>06-02-2024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2D15D5-3EE0-74EE-2E45-CCA781F566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42B76C-E4C6-E0E0-35FC-C57C96E0B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32BA5-C61E-462D-A06D-030A40B93BF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244305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E5D879-E722-3A42-8984-A44E264943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9EA792-0DA5-BB29-A81A-7120AC6108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2B6AA4-3963-719F-D758-2E0756600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8F6C7-0FE5-4152-B747-7BF12643BA5D}" type="datetimeFigureOut">
              <a:rPr lang="en-IN" smtClean="0"/>
              <a:t>06-02-2024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112698-4E68-07BF-0663-FC62D9AA49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7A9068-974C-A120-6A82-4C6AD3255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32BA5-C61E-462D-A06D-030A40B93BF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850411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27D26-3658-3512-6378-6761199C2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1D34AF-E174-F26D-EEBC-0967B3EED1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7BFCBA-FC13-3FC5-9AE2-F1FC255E6C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8F6C7-0FE5-4152-B747-7BF12643BA5D}" type="datetimeFigureOut">
              <a:rPr lang="en-IN" smtClean="0"/>
              <a:t>06-02-2024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B05ED3-20B0-8031-3FF8-C277BF8982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E8933B-E220-AFD6-F139-1155DE236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32BA5-C61E-462D-A06D-030A40B93BF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362577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DD55CA-82A4-8A26-BC8E-C0157F656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41139B-451E-AED7-6833-59AEB91A82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472423-3584-B992-0192-F958E7F0AC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B5EFF8-CD0D-9621-E188-A2727731EB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8F6C7-0FE5-4152-B747-7BF12643BA5D}" type="datetimeFigureOut">
              <a:rPr lang="en-IN" smtClean="0"/>
              <a:t>06-02-2024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403128-BE69-39A1-AC03-52F3138F21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A2147B-56A8-B3CB-C93B-480046F85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32BA5-C61E-462D-A06D-030A40B93BF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413701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78F4DA-D630-D237-D5E9-917647D0AE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E63C73-ABA2-4808-4A39-35D4E48F7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BA46F7-9C87-F00C-FBEC-13D55B66DA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AF72AD7-B239-F9D8-C677-F9B18D7485A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2CB8CB-E65B-1150-DF61-CEB9FB9FD76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3968B03-64F3-ABC0-F347-21D2127FFE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8F6C7-0FE5-4152-B747-7BF12643BA5D}" type="datetimeFigureOut">
              <a:rPr lang="en-IN" smtClean="0"/>
              <a:t>06-02-2024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7CDEEA9-CE36-2444-FFC2-45D8C7EBCD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20438EA-1E14-7345-7CCB-EE5A60645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32BA5-C61E-462D-A06D-030A40B93BF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700047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8C7FFB-7910-72C3-0222-6733C284A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E0B847-607E-4DD0-29E1-CCB46AA918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8F6C7-0FE5-4152-B747-7BF12643BA5D}" type="datetimeFigureOut">
              <a:rPr lang="en-IN" smtClean="0"/>
              <a:t>06-02-2024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26AE22-26BE-6C5F-AEFF-C0724FA994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CA7CED-0B85-9BAE-842D-E76CFE227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32BA5-C61E-462D-A06D-030A40B93BF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414816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AC51146-6DF7-919E-438F-DC7FC8A0AD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8F6C7-0FE5-4152-B747-7BF12643BA5D}" type="datetimeFigureOut">
              <a:rPr lang="en-IN" smtClean="0"/>
              <a:t>06-02-2024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37451B3-CE0E-4258-9FC9-8C3E60D828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3E5074-1BF7-FE26-7E8D-D3CB04A45C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32BA5-C61E-462D-A06D-030A40B93BF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461624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59EA2-7C2D-6005-F993-F38B4BF02A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CED60B-97AB-F106-1EE1-E1CBB0AE35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E83270-7197-08DB-11C3-8B734707BB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A3588A-3972-18F6-DB86-0DC76002E8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8F6C7-0FE5-4152-B747-7BF12643BA5D}" type="datetimeFigureOut">
              <a:rPr lang="en-IN" smtClean="0"/>
              <a:t>06-02-2024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2B1360-3678-1791-377F-83355389CB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3EE5B-6B5C-91AA-8118-9AFBB3656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32BA5-C61E-462D-A06D-030A40B93BF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850605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99E1F-A1D7-AB96-6552-92FEFACBC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A18AE45-7B60-3F56-0D4F-FB9F9E7A19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A47D30-0794-D317-3F92-121177FCFF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4F1424-DAF8-606D-1822-A4FA66F8C2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8F6C7-0FE5-4152-B747-7BF12643BA5D}" type="datetimeFigureOut">
              <a:rPr lang="en-IN" smtClean="0"/>
              <a:t>06-02-2024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82E684-15EB-1BD8-E148-CC294FA62A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99B913-BCDB-3BBB-AB3F-15C773DA7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32BA5-C61E-462D-A06D-030A40B93BF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734772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2575650-26A7-6B78-27F8-EB07E2ACD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051849-36D2-F314-F34A-E87AD2E851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DAF016-3A92-3B47-612A-1412CE6DD55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C8F6C7-0FE5-4152-B747-7BF12643BA5D}" type="datetimeFigureOut">
              <a:rPr lang="en-IN" smtClean="0"/>
              <a:t>06-02-2024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FE6AFE-133B-6815-70DB-C3DF867B3F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A8649F-F1C3-C47C-040F-E568E9760B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632BA5-C61E-462D-A06D-030A40B93BF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691974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72E6A2D-9FAD-767E-B71F-97F14542E1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7267"/>
            <a:ext cx="12192000" cy="5843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4177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179CE9B-B3D8-8EBC-AC26-100FAAA8B7A4}"/>
              </a:ext>
            </a:extLst>
          </p:cNvPr>
          <p:cNvSpPr txBox="1"/>
          <p:nvPr/>
        </p:nvSpPr>
        <p:spPr>
          <a:xfrm>
            <a:off x="3797559" y="121298"/>
            <a:ext cx="4861249" cy="52322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2060"/>
                </a:solidFill>
              </a:rPr>
              <a:t>Function &amp; Events</a:t>
            </a:r>
            <a:endParaRPr lang="en-IN" sz="2800" dirty="0">
              <a:solidFill>
                <a:srgbClr val="00206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37D0C6-D829-8B08-9F80-1B86A2D62D7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31" t="4354" r="2882" b="10476"/>
          <a:stretch/>
        </p:blipFill>
        <p:spPr>
          <a:xfrm>
            <a:off x="737119" y="767629"/>
            <a:ext cx="11150081" cy="5975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7071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179CE9B-B3D8-8EBC-AC26-100FAAA8B7A4}"/>
              </a:ext>
            </a:extLst>
          </p:cNvPr>
          <p:cNvSpPr txBox="1"/>
          <p:nvPr/>
        </p:nvSpPr>
        <p:spPr>
          <a:xfrm>
            <a:off x="3928188" y="121298"/>
            <a:ext cx="4861249" cy="646331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002060"/>
                </a:solidFill>
              </a:rPr>
              <a:t>Function &amp; Events</a:t>
            </a:r>
            <a:endParaRPr lang="en-IN" sz="3600" dirty="0">
              <a:solidFill>
                <a:srgbClr val="00206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09EBAF8-4A36-CB6A-1905-E4CE51D822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92" r="58138" b="46667"/>
          <a:stretch/>
        </p:blipFill>
        <p:spPr>
          <a:xfrm>
            <a:off x="3191070" y="1296955"/>
            <a:ext cx="5103845" cy="288315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615327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179CE9B-B3D8-8EBC-AC26-100FAAA8B7A4}"/>
              </a:ext>
            </a:extLst>
          </p:cNvPr>
          <p:cNvSpPr txBox="1"/>
          <p:nvPr/>
        </p:nvSpPr>
        <p:spPr>
          <a:xfrm>
            <a:off x="3928188" y="121298"/>
            <a:ext cx="4861249" cy="646331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002060"/>
                </a:solidFill>
              </a:rPr>
              <a:t>Function &amp; Events</a:t>
            </a:r>
            <a:endParaRPr lang="en-IN" sz="3600" dirty="0">
              <a:solidFill>
                <a:srgbClr val="00206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1FDD63-BF21-24E5-5E81-66D06E82587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80" t="4218" r="13061" b="25714"/>
          <a:stretch/>
        </p:blipFill>
        <p:spPr>
          <a:xfrm>
            <a:off x="662474" y="1092460"/>
            <a:ext cx="11346026" cy="54762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95DD97-A963-7D2F-B15B-7A91C774158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93" r="84847" b="67619"/>
          <a:stretch/>
        </p:blipFill>
        <p:spPr>
          <a:xfrm>
            <a:off x="2080727" y="4135979"/>
            <a:ext cx="2883159" cy="226765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549693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179CE9B-B3D8-8EBC-AC26-100FAAA8B7A4}"/>
              </a:ext>
            </a:extLst>
          </p:cNvPr>
          <p:cNvSpPr txBox="1"/>
          <p:nvPr/>
        </p:nvSpPr>
        <p:spPr>
          <a:xfrm>
            <a:off x="3965511" y="121298"/>
            <a:ext cx="4861249" cy="58477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002060"/>
                </a:solidFill>
              </a:rPr>
              <a:t>Style</a:t>
            </a:r>
            <a:endParaRPr lang="en-IN" sz="3200" dirty="0">
              <a:solidFill>
                <a:srgbClr val="00206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D19857-5DFA-BA4B-14BA-2ED3FC0CCA7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5" t="4082" r="31735" b="13878"/>
          <a:stretch/>
        </p:blipFill>
        <p:spPr>
          <a:xfrm>
            <a:off x="494523" y="825714"/>
            <a:ext cx="8332237" cy="591098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F03FDAB-F71F-EEC5-9AB5-A20EEF1231BD}"/>
              </a:ext>
            </a:extLst>
          </p:cNvPr>
          <p:cNvSpPr txBox="1"/>
          <p:nvPr/>
        </p:nvSpPr>
        <p:spPr>
          <a:xfrm>
            <a:off x="5878286" y="2463282"/>
            <a:ext cx="4861249" cy="193899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/>
              <a:t>Preference :-</a:t>
            </a:r>
          </a:p>
          <a:p>
            <a:endParaRPr lang="en-US" sz="2000" dirty="0">
              <a:solidFill>
                <a:sysClr val="windowText" lastClr="000000"/>
              </a:solidFill>
            </a:endParaRPr>
          </a:p>
          <a:p>
            <a:pPr marL="342900" indent="-342900">
              <a:buAutoNum type="arabicParenR"/>
            </a:pPr>
            <a:r>
              <a:rPr lang="en-US" sz="2000" dirty="0"/>
              <a:t>Inline-style</a:t>
            </a:r>
          </a:p>
          <a:p>
            <a:pPr marL="342900" indent="-342900">
              <a:buAutoNum type="arabicParenR"/>
            </a:pPr>
            <a:r>
              <a:rPr lang="en-US" sz="2000" dirty="0"/>
              <a:t>&lt;style&gt; Tag in app.component.html</a:t>
            </a:r>
          </a:p>
          <a:p>
            <a:pPr marL="342900" indent="-342900">
              <a:buAutoNum type="arabicParenR"/>
            </a:pPr>
            <a:r>
              <a:rPr lang="en-US" sz="2000" dirty="0"/>
              <a:t>App.component.css</a:t>
            </a:r>
          </a:p>
          <a:p>
            <a:pPr marL="342900" indent="-342900">
              <a:buAutoNum type="arabicParenR"/>
            </a:pPr>
            <a:r>
              <a:rPr lang="en-US" sz="2000" dirty="0"/>
              <a:t>Style.css   :-   Global CSS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5335460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179CE9B-B3D8-8EBC-AC26-100FAAA8B7A4}"/>
              </a:ext>
            </a:extLst>
          </p:cNvPr>
          <p:cNvSpPr txBox="1"/>
          <p:nvPr/>
        </p:nvSpPr>
        <p:spPr>
          <a:xfrm>
            <a:off x="2547258" y="93306"/>
            <a:ext cx="7455159" cy="52322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2060"/>
                </a:solidFill>
              </a:rPr>
              <a:t>Property Binding VS Interpolation</a:t>
            </a:r>
            <a:endParaRPr lang="en-IN" sz="2800" dirty="0">
              <a:solidFill>
                <a:srgbClr val="00206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6AADD89-2281-E9FB-4385-95969463E1F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95" t="21769" r="13444" b="29932"/>
          <a:stretch/>
        </p:blipFill>
        <p:spPr>
          <a:xfrm>
            <a:off x="1950098" y="940349"/>
            <a:ext cx="8705461" cy="425680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8DFB433-40E0-6C24-E655-55EAAC1D9CDC}"/>
              </a:ext>
            </a:extLst>
          </p:cNvPr>
          <p:cNvSpPr txBox="1"/>
          <p:nvPr/>
        </p:nvSpPr>
        <p:spPr>
          <a:xfrm>
            <a:off x="2547258" y="5309118"/>
            <a:ext cx="678335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Note :- Property Binding is much better than Interpolation</a:t>
            </a:r>
          </a:p>
          <a:p>
            <a:endParaRPr lang="en-US" sz="2000" dirty="0"/>
          </a:p>
          <a:p>
            <a:pPr marL="457200" indent="-457200">
              <a:buAutoNum type="arabicParenR"/>
            </a:pPr>
            <a:r>
              <a:rPr lang="en-IN" sz="2000" dirty="0"/>
              <a:t>Interpolation takes true as true</a:t>
            </a:r>
          </a:p>
          <a:p>
            <a:pPr marL="457200" indent="-457200">
              <a:buAutoNum type="arabicParenR"/>
            </a:pPr>
            <a:r>
              <a:rPr lang="en-IN" sz="2000" dirty="0"/>
              <a:t>Interpolation takes false as string i.e. true     --</a:t>
            </a:r>
            <a:r>
              <a:rPr lang="en-IN" sz="2000" dirty="0">
                <a:sym typeface="Wingdings" panose="05000000000000000000" pitchFamily="2" charset="2"/>
              </a:rPr>
              <a:t> Issue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9491468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179CE9B-B3D8-8EBC-AC26-100FAAA8B7A4}"/>
              </a:ext>
            </a:extLst>
          </p:cNvPr>
          <p:cNvSpPr txBox="1"/>
          <p:nvPr/>
        </p:nvSpPr>
        <p:spPr>
          <a:xfrm>
            <a:off x="2677886" y="74645"/>
            <a:ext cx="7044612" cy="58477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002060"/>
                </a:solidFill>
              </a:rPr>
              <a:t>Property Binding VS Interpolation</a:t>
            </a:r>
            <a:endParaRPr lang="en-IN" sz="3200" dirty="0">
              <a:solidFill>
                <a:srgbClr val="00206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F47700-CCA9-B3B1-200D-36F4FF77350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68" t="3674" r="11837" b="22313"/>
          <a:stretch/>
        </p:blipFill>
        <p:spPr>
          <a:xfrm>
            <a:off x="566403" y="877078"/>
            <a:ext cx="11059194" cy="5514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4231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A716169-30E5-B262-0723-2A82F5FEA08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658" b="54149"/>
          <a:stretch/>
        </p:blipFill>
        <p:spPr>
          <a:xfrm>
            <a:off x="2985795" y="1234845"/>
            <a:ext cx="6736703" cy="453147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572F787-E40F-E7AC-EF06-CB9BFBB99449}"/>
              </a:ext>
            </a:extLst>
          </p:cNvPr>
          <p:cNvSpPr txBox="1"/>
          <p:nvPr/>
        </p:nvSpPr>
        <p:spPr>
          <a:xfrm>
            <a:off x="2677886" y="74645"/>
            <a:ext cx="7044612" cy="58477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002060"/>
                </a:solidFill>
              </a:rPr>
              <a:t>Property Binding VS Interpolation</a:t>
            </a:r>
            <a:endParaRPr lang="en-IN" sz="32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09776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179CE9B-B3D8-8EBC-AC26-100FAAA8B7A4}"/>
              </a:ext>
            </a:extLst>
          </p:cNvPr>
          <p:cNvSpPr txBox="1"/>
          <p:nvPr/>
        </p:nvSpPr>
        <p:spPr>
          <a:xfrm>
            <a:off x="3928188" y="121298"/>
            <a:ext cx="4861249" cy="52322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2060"/>
                </a:solidFill>
              </a:rPr>
              <a:t>If-else Condition</a:t>
            </a:r>
            <a:endParaRPr lang="en-IN" sz="2800" dirty="0">
              <a:solidFill>
                <a:srgbClr val="00206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F5B771E-4065-F2A3-FE5B-D9D23E1E706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1" t="3810" r="18036" b="37959"/>
          <a:stretch/>
        </p:blipFill>
        <p:spPr>
          <a:xfrm>
            <a:off x="498753" y="1017038"/>
            <a:ext cx="11351124" cy="4725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3250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179CE9B-B3D8-8EBC-AC26-100FAAA8B7A4}"/>
              </a:ext>
            </a:extLst>
          </p:cNvPr>
          <p:cNvSpPr txBox="1"/>
          <p:nvPr/>
        </p:nvSpPr>
        <p:spPr>
          <a:xfrm>
            <a:off x="3928188" y="121298"/>
            <a:ext cx="4861249" cy="52322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2060"/>
                </a:solidFill>
              </a:rPr>
              <a:t>If-else Condition</a:t>
            </a:r>
            <a:endParaRPr lang="en-IN" sz="2800" dirty="0">
              <a:solidFill>
                <a:srgbClr val="00206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11B715-01FA-6002-3225-26774E6C9B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48" r="64413" b="62721"/>
          <a:stretch/>
        </p:blipFill>
        <p:spPr>
          <a:xfrm>
            <a:off x="1212979" y="1260338"/>
            <a:ext cx="4338735" cy="181947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F8A79E1-68F9-FFDC-2AA2-DB8471ACBEC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28" r="64413" b="63129"/>
          <a:stretch/>
        </p:blipFill>
        <p:spPr>
          <a:xfrm>
            <a:off x="6620069" y="1408921"/>
            <a:ext cx="4338735" cy="17448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674822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179CE9B-B3D8-8EBC-AC26-100FAAA8B7A4}"/>
              </a:ext>
            </a:extLst>
          </p:cNvPr>
          <p:cNvSpPr txBox="1"/>
          <p:nvPr/>
        </p:nvSpPr>
        <p:spPr>
          <a:xfrm>
            <a:off x="3928188" y="121298"/>
            <a:ext cx="4861249" cy="52322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2060"/>
                </a:solidFill>
              </a:rPr>
              <a:t>If-else-if ladder</a:t>
            </a:r>
            <a:endParaRPr lang="en-IN" sz="2800" dirty="0">
              <a:solidFill>
                <a:srgbClr val="00206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10EB87B-C559-CF39-6F26-84C9D91E31FC}"/>
              </a:ext>
            </a:extLst>
          </p:cNvPr>
          <p:cNvSpPr txBox="1"/>
          <p:nvPr/>
        </p:nvSpPr>
        <p:spPr>
          <a:xfrm>
            <a:off x="625151" y="718810"/>
            <a:ext cx="1126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If-else-if ladder not present in angular, we have to manually use if condition else we can user switch case condition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C1A31C-C443-038F-8362-A003CD9B4F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7" t="4354" r="7321" b="13742"/>
          <a:stretch/>
        </p:blipFill>
        <p:spPr>
          <a:xfrm>
            <a:off x="811763" y="1162434"/>
            <a:ext cx="10888825" cy="5617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8111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E92C229-9CE4-8150-8918-B9922B97AD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7267"/>
            <a:ext cx="12192000" cy="5843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9888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179CE9B-B3D8-8EBC-AC26-100FAAA8B7A4}"/>
              </a:ext>
            </a:extLst>
          </p:cNvPr>
          <p:cNvSpPr txBox="1"/>
          <p:nvPr/>
        </p:nvSpPr>
        <p:spPr>
          <a:xfrm>
            <a:off x="3928188" y="121298"/>
            <a:ext cx="4861249" cy="52322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2060"/>
                </a:solidFill>
              </a:rPr>
              <a:t>If-else-if ladder</a:t>
            </a:r>
            <a:endParaRPr lang="en-IN" sz="2800" dirty="0">
              <a:solidFill>
                <a:srgbClr val="00206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5A11EF-A949-549B-EE9B-5F9223E8406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57" r="75740" b="53469"/>
          <a:stretch/>
        </p:blipFill>
        <p:spPr>
          <a:xfrm>
            <a:off x="233266" y="1422918"/>
            <a:ext cx="2957804" cy="242595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A7C26F7-E11A-A15F-5F97-A8C706962A7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11" r="72602" b="52110"/>
          <a:stretch/>
        </p:blipFill>
        <p:spPr>
          <a:xfrm>
            <a:off x="3657600" y="1357603"/>
            <a:ext cx="3340359" cy="255658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E005568-68EC-D13E-AF50-CE23FD934F8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36" r="72602" b="52790"/>
          <a:stretch/>
        </p:blipFill>
        <p:spPr>
          <a:xfrm>
            <a:off x="8033658" y="1488231"/>
            <a:ext cx="3340359" cy="242596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344243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179CE9B-B3D8-8EBC-AC26-100FAAA8B7A4}"/>
              </a:ext>
            </a:extLst>
          </p:cNvPr>
          <p:cNvSpPr txBox="1"/>
          <p:nvPr/>
        </p:nvSpPr>
        <p:spPr>
          <a:xfrm>
            <a:off x="3928188" y="121298"/>
            <a:ext cx="4861249" cy="52322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2060"/>
                </a:solidFill>
              </a:rPr>
              <a:t>Switch Case</a:t>
            </a:r>
            <a:endParaRPr lang="en-IN" sz="2800" dirty="0">
              <a:solidFill>
                <a:srgbClr val="00206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052D90-D8A5-50B8-96E3-C8342F4C1EA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9" t="3538" r="7627" b="19728"/>
          <a:stretch/>
        </p:blipFill>
        <p:spPr>
          <a:xfrm>
            <a:off x="283391" y="961053"/>
            <a:ext cx="11631801" cy="5626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1140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179CE9B-B3D8-8EBC-AC26-100FAAA8B7A4}"/>
              </a:ext>
            </a:extLst>
          </p:cNvPr>
          <p:cNvSpPr txBox="1"/>
          <p:nvPr/>
        </p:nvSpPr>
        <p:spPr>
          <a:xfrm>
            <a:off x="3928188" y="121298"/>
            <a:ext cx="4861249" cy="52322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2060"/>
                </a:solidFill>
              </a:rPr>
              <a:t>Switch Case</a:t>
            </a:r>
            <a:endParaRPr lang="en-IN" sz="2800" dirty="0">
              <a:solidFill>
                <a:srgbClr val="00206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470A4D8-5458-FC1B-E753-CCC9509C2DA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76" r="67168" b="57551"/>
          <a:stretch/>
        </p:blipFill>
        <p:spPr>
          <a:xfrm>
            <a:off x="559837" y="970384"/>
            <a:ext cx="4002833" cy="219269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9DC3233-0F98-8D5F-18E3-C37BDE2C7FA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17" r="68469" b="58231"/>
          <a:stretch/>
        </p:blipFill>
        <p:spPr>
          <a:xfrm>
            <a:off x="6223518" y="1063690"/>
            <a:ext cx="3844212" cy="200608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C8077EF-43EE-0BC5-EDF3-5B99F6AA7A4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44" r="67781" b="58504"/>
          <a:stretch/>
        </p:blipFill>
        <p:spPr>
          <a:xfrm>
            <a:off x="634482" y="3694923"/>
            <a:ext cx="3928188" cy="200608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1FA7BC0-A421-1650-F12D-13CA2523F67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09" r="67168" b="58639"/>
          <a:stretch/>
        </p:blipFill>
        <p:spPr>
          <a:xfrm>
            <a:off x="5934269" y="3788229"/>
            <a:ext cx="4002833" cy="200608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00063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179CE9B-B3D8-8EBC-AC26-100FAAA8B7A4}"/>
              </a:ext>
            </a:extLst>
          </p:cNvPr>
          <p:cNvSpPr txBox="1"/>
          <p:nvPr/>
        </p:nvSpPr>
        <p:spPr>
          <a:xfrm>
            <a:off x="3928188" y="121298"/>
            <a:ext cx="4861249" cy="52322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2060"/>
                </a:solidFill>
              </a:rPr>
              <a:t>1-D Array</a:t>
            </a:r>
            <a:endParaRPr lang="en-IN" sz="2800" dirty="0">
              <a:solidFill>
                <a:srgbClr val="00206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BC679B-EAEF-66FE-EC0A-19B9F405AF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0" t="4081" r="4030" b="47619"/>
          <a:stretch/>
        </p:blipFill>
        <p:spPr>
          <a:xfrm>
            <a:off x="184404" y="1073020"/>
            <a:ext cx="11684135" cy="34336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F01E5A9-D9A5-E10E-66CF-37BFBD48EA9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93" r="82015" b="55918"/>
          <a:stretch/>
        </p:blipFill>
        <p:spPr>
          <a:xfrm>
            <a:off x="2668555" y="3067431"/>
            <a:ext cx="2649894" cy="271755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668951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179CE9B-B3D8-8EBC-AC26-100FAAA8B7A4}"/>
              </a:ext>
            </a:extLst>
          </p:cNvPr>
          <p:cNvSpPr txBox="1"/>
          <p:nvPr/>
        </p:nvSpPr>
        <p:spPr>
          <a:xfrm>
            <a:off x="3928188" y="121298"/>
            <a:ext cx="4861249" cy="52322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2060"/>
                </a:solidFill>
              </a:rPr>
              <a:t>2-D Array</a:t>
            </a:r>
            <a:endParaRPr lang="en-IN" sz="2800" dirty="0">
              <a:solidFill>
                <a:srgbClr val="00206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BD92A4-6351-52CD-E795-6235BC4B11C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8" t="3809" r="16811" b="34694"/>
          <a:stretch/>
        </p:blipFill>
        <p:spPr>
          <a:xfrm>
            <a:off x="649285" y="877077"/>
            <a:ext cx="10893429" cy="47072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D71BFF2-8302-3534-BBCF-126A16D8DF9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12" r="85383" b="65714"/>
          <a:stretch/>
        </p:blipFill>
        <p:spPr>
          <a:xfrm>
            <a:off x="3483429" y="3600885"/>
            <a:ext cx="2612571" cy="238003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025508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179CE9B-B3D8-8EBC-AC26-100FAAA8B7A4}"/>
              </a:ext>
            </a:extLst>
          </p:cNvPr>
          <p:cNvSpPr txBox="1"/>
          <p:nvPr/>
        </p:nvSpPr>
        <p:spPr>
          <a:xfrm>
            <a:off x="3928188" y="121298"/>
            <a:ext cx="4861249" cy="52322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2060"/>
                </a:solidFill>
              </a:rPr>
              <a:t>2-D Array</a:t>
            </a:r>
            <a:endParaRPr lang="en-IN" sz="2800" dirty="0">
              <a:solidFill>
                <a:srgbClr val="00206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CBF560-9ABB-38FA-A117-3EC60BAF8B6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8" t="3674" r="816" b="34966"/>
          <a:stretch/>
        </p:blipFill>
        <p:spPr>
          <a:xfrm>
            <a:off x="112572" y="811763"/>
            <a:ext cx="11966856" cy="431074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6CB4926-BA03-CE90-F1E7-E5EA181A501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" t="11837" r="81199" b="66531"/>
          <a:stretch/>
        </p:blipFill>
        <p:spPr>
          <a:xfrm>
            <a:off x="2858690" y="3928188"/>
            <a:ext cx="3336838" cy="218336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580682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179CE9B-B3D8-8EBC-AC26-100FAAA8B7A4}"/>
              </a:ext>
            </a:extLst>
          </p:cNvPr>
          <p:cNvSpPr txBox="1"/>
          <p:nvPr/>
        </p:nvSpPr>
        <p:spPr>
          <a:xfrm>
            <a:off x="3928188" y="121298"/>
            <a:ext cx="4861249" cy="52322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2060"/>
                </a:solidFill>
              </a:rPr>
              <a:t>Nested Loop</a:t>
            </a:r>
            <a:endParaRPr lang="en-IN" sz="2800" dirty="0">
              <a:solidFill>
                <a:srgbClr val="00206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43D53B-EB50-43E8-22B9-22C7A2ABE93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4" t="3809" r="30205" b="12245"/>
          <a:stretch/>
        </p:blipFill>
        <p:spPr>
          <a:xfrm>
            <a:off x="279919" y="722528"/>
            <a:ext cx="8509518" cy="60141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FA8C10-7BD2-447E-2FB4-573E8519205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81" r="82168" b="14830"/>
          <a:stretch/>
        </p:blipFill>
        <p:spPr>
          <a:xfrm>
            <a:off x="9209315" y="1040857"/>
            <a:ext cx="2341984" cy="537751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256246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179CE9B-B3D8-8EBC-AC26-100FAAA8B7A4}"/>
              </a:ext>
            </a:extLst>
          </p:cNvPr>
          <p:cNvSpPr txBox="1"/>
          <p:nvPr/>
        </p:nvSpPr>
        <p:spPr>
          <a:xfrm>
            <a:off x="3928188" y="121298"/>
            <a:ext cx="4861249" cy="52322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2060"/>
                </a:solidFill>
              </a:rPr>
              <a:t>Style Binding</a:t>
            </a:r>
            <a:endParaRPr lang="en-IN" sz="2800" dirty="0">
              <a:solidFill>
                <a:srgbClr val="00206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9E1D85C-0E36-1724-F395-19E3D7A8E97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5" t="3946" r="12219" b="21224"/>
          <a:stretch/>
        </p:blipFill>
        <p:spPr>
          <a:xfrm>
            <a:off x="793102" y="1063690"/>
            <a:ext cx="10310326" cy="5131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7826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179CE9B-B3D8-8EBC-AC26-100FAAA8B7A4}"/>
              </a:ext>
            </a:extLst>
          </p:cNvPr>
          <p:cNvSpPr txBox="1"/>
          <p:nvPr/>
        </p:nvSpPr>
        <p:spPr>
          <a:xfrm>
            <a:off x="3928188" y="121298"/>
            <a:ext cx="4861249" cy="52322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2060"/>
                </a:solidFill>
              </a:rPr>
              <a:t>Style Binding</a:t>
            </a:r>
            <a:endParaRPr lang="en-IN" sz="2800" dirty="0">
              <a:solidFill>
                <a:srgbClr val="00206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4A815AA-A145-B1BD-8448-3E1B3C53870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76" r="62347" b="63265"/>
          <a:stretch/>
        </p:blipFill>
        <p:spPr>
          <a:xfrm>
            <a:off x="653143" y="1035697"/>
            <a:ext cx="4590661" cy="180080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39EE94A-83CE-F18E-139B-9CC87E54FF7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29" r="63189" b="62313"/>
          <a:stretch/>
        </p:blipFill>
        <p:spPr>
          <a:xfrm>
            <a:off x="6708710" y="1035697"/>
            <a:ext cx="4488024" cy="180080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12AE5EE-07EF-AC78-0227-82DD7FAAEDB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56" r="63189" b="62585"/>
          <a:stretch/>
        </p:blipFill>
        <p:spPr>
          <a:xfrm>
            <a:off x="587829" y="3227684"/>
            <a:ext cx="4488024" cy="180080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2CCB88B-C2E7-249D-FC84-15DCF132D86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09" r="60740" b="63129"/>
          <a:stretch/>
        </p:blipFill>
        <p:spPr>
          <a:xfrm>
            <a:off x="6358812" y="3429000"/>
            <a:ext cx="4786604" cy="169817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41404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179CE9B-B3D8-8EBC-AC26-100FAAA8B7A4}"/>
              </a:ext>
            </a:extLst>
          </p:cNvPr>
          <p:cNvSpPr txBox="1"/>
          <p:nvPr/>
        </p:nvSpPr>
        <p:spPr>
          <a:xfrm>
            <a:off x="3862874" y="102637"/>
            <a:ext cx="4861249" cy="52322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2060"/>
                </a:solidFill>
              </a:rPr>
              <a:t>Angular Form</a:t>
            </a:r>
            <a:endParaRPr lang="en-IN" sz="2800" dirty="0">
              <a:solidFill>
                <a:srgbClr val="00206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9ECF2D2-5130-DF9E-5CD0-C0342D802C8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0" t="3810" r="30766" b="19456"/>
          <a:stretch/>
        </p:blipFill>
        <p:spPr>
          <a:xfrm>
            <a:off x="1665514" y="1005979"/>
            <a:ext cx="8593494" cy="5749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6601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DBCCDB4-0169-E2A4-2801-9CF074E635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7267"/>
            <a:ext cx="12192000" cy="5843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563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179CE9B-B3D8-8EBC-AC26-100FAAA8B7A4}"/>
              </a:ext>
            </a:extLst>
          </p:cNvPr>
          <p:cNvSpPr txBox="1"/>
          <p:nvPr/>
        </p:nvSpPr>
        <p:spPr>
          <a:xfrm>
            <a:off x="3928188" y="121298"/>
            <a:ext cx="4861249" cy="52322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2060"/>
                </a:solidFill>
              </a:rPr>
              <a:t>Angular Form</a:t>
            </a:r>
            <a:endParaRPr lang="en-IN" sz="2800" dirty="0">
              <a:solidFill>
                <a:srgbClr val="00206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8B14054-81B1-5E1A-FAA4-06D16C29624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91" t="4353" r="29132" b="28979"/>
          <a:stretch/>
        </p:blipFill>
        <p:spPr>
          <a:xfrm>
            <a:off x="1959429" y="1023157"/>
            <a:ext cx="8696130" cy="4920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3092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179CE9B-B3D8-8EBC-AC26-100FAAA8B7A4}"/>
              </a:ext>
            </a:extLst>
          </p:cNvPr>
          <p:cNvSpPr txBox="1"/>
          <p:nvPr/>
        </p:nvSpPr>
        <p:spPr>
          <a:xfrm>
            <a:off x="3928188" y="121298"/>
            <a:ext cx="4861249" cy="52322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2060"/>
                </a:solidFill>
              </a:rPr>
              <a:t>Angular Form</a:t>
            </a:r>
            <a:endParaRPr lang="en-IN" sz="2800" dirty="0">
              <a:solidFill>
                <a:srgbClr val="00206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6BFE02F-8406-9A50-DAD4-B6C948DD259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98" t="3673" r="52398" b="31701"/>
          <a:stretch/>
        </p:blipFill>
        <p:spPr>
          <a:xfrm>
            <a:off x="401216" y="1073020"/>
            <a:ext cx="5206482" cy="44320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BB25727-0A75-9236-D211-5321FAF728C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1292" r="71301" b="36326"/>
          <a:stretch/>
        </p:blipFill>
        <p:spPr>
          <a:xfrm>
            <a:off x="8150290" y="970382"/>
            <a:ext cx="3498980" cy="359228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38E64E3-9F47-18F3-A05E-67D0F39792E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85" r="75204" b="38504"/>
          <a:stretch/>
        </p:blipFill>
        <p:spPr>
          <a:xfrm>
            <a:off x="4394718" y="3051109"/>
            <a:ext cx="3023118" cy="347098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906549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179CE9B-B3D8-8EBC-AC26-100FAAA8B7A4}"/>
              </a:ext>
            </a:extLst>
          </p:cNvPr>
          <p:cNvSpPr txBox="1"/>
          <p:nvPr/>
        </p:nvSpPr>
        <p:spPr>
          <a:xfrm>
            <a:off x="3928188" y="121298"/>
            <a:ext cx="4861249" cy="52322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2060"/>
                </a:solidFill>
              </a:rPr>
              <a:t>Toggle Element</a:t>
            </a:r>
            <a:endParaRPr lang="en-IN" sz="2800" dirty="0">
              <a:solidFill>
                <a:srgbClr val="00206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F2BA25-65FC-2EC7-F813-9FA79C5D48F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4" t="4218" r="21021" b="50000"/>
          <a:stretch/>
        </p:blipFill>
        <p:spPr>
          <a:xfrm>
            <a:off x="1463351" y="933060"/>
            <a:ext cx="9265298" cy="313975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28E1221-25ED-0737-2E4D-CFCA1AAAB15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09" r="73826" b="65986"/>
          <a:stretch/>
        </p:blipFill>
        <p:spPr>
          <a:xfrm>
            <a:off x="298579" y="4516016"/>
            <a:ext cx="3191069" cy="150222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119DEE6-BFFD-502B-F2BD-0395E4E9344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45" r="78189" b="62040"/>
          <a:stretch/>
        </p:blipFill>
        <p:spPr>
          <a:xfrm>
            <a:off x="4525347" y="4516016"/>
            <a:ext cx="2659224" cy="176348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039DA48-EA16-C725-C3FF-D6DF525E1B8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09" r="73826" b="65986"/>
          <a:stretch/>
        </p:blipFill>
        <p:spPr>
          <a:xfrm>
            <a:off x="8220270" y="4516016"/>
            <a:ext cx="3191069" cy="1502229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1D32830-D985-5BF5-5C93-57B6337434DF}"/>
              </a:ext>
            </a:extLst>
          </p:cNvPr>
          <p:cNvCxnSpPr>
            <a:stCxn id="6" idx="3"/>
          </p:cNvCxnSpPr>
          <p:nvPr/>
        </p:nvCxnSpPr>
        <p:spPr>
          <a:xfrm flipV="1">
            <a:off x="3489648" y="5267130"/>
            <a:ext cx="867748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323FAD3-8C58-AFEF-E9C3-A161293B5CD4}"/>
              </a:ext>
            </a:extLst>
          </p:cNvPr>
          <p:cNvCxnSpPr/>
          <p:nvPr/>
        </p:nvCxnSpPr>
        <p:spPr>
          <a:xfrm flipV="1">
            <a:off x="7184571" y="5267130"/>
            <a:ext cx="867748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03718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179CE9B-B3D8-8EBC-AC26-100FAAA8B7A4}"/>
              </a:ext>
            </a:extLst>
          </p:cNvPr>
          <p:cNvSpPr txBox="1"/>
          <p:nvPr/>
        </p:nvSpPr>
        <p:spPr>
          <a:xfrm>
            <a:off x="3928188" y="121298"/>
            <a:ext cx="4861249" cy="52322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2060"/>
                </a:solidFill>
              </a:rPr>
              <a:t>Todo App</a:t>
            </a:r>
            <a:endParaRPr lang="en-IN" sz="2800" dirty="0">
              <a:solidFill>
                <a:srgbClr val="00206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F331DEC-D32C-9978-DACC-A4F8DE0EAC4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4" t="3402" r="3036" b="40408"/>
          <a:stretch/>
        </p:blipFill>
        <p:spPr>
          <a:xfrm>
            <a:off x="394996" y="821093"/>
            <a:ext cx="11402008" cy="38535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EA954F0-AC55-4385-B05C-524DFEA0F34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93" r="74974" b="50000"/>
          <a:stretch/>
        </p:blipFill>
        <p:spPr>
          <a:xfrm>
            <a:off x="1819470" y="4002833"/>
            <a:ext cx="3051110" cy="265455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E9186FB-2533-62BF-F80B-3750CC2BB90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28" r="76658" b="54015"/>
          <a:stretch/>
        </p:blipFill>
        <p:spPr>
          <a:xfrm>
            <a:off x="7912360" y="4287416"/>
            <a:ext cx="2845837" cy="236997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220385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179CE9B-B3D8-8EBC-AC26-100FAAA8B7A4}"/>
              </a:ext>
            </a:extLst>
          </p:cNvPr>
          <p:cNvSpPr txBox="1"/>
          <p:nvPr/>
        </p:nvSpPr>
        <p:spPr>
          <a:xfrm>
            <a:off x="1838131" y="149289"/>
            <a:ext cx="8509518" cy="52322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2060"/>
                </a:solidFill>
              </a:rPr>
              <a:t>Send Data from Parent Component to Child Component</a:t>
            </a:r>
            <a:endParaRPr lang="en-IN" sz="2800" dirty="0">
              <a:solidFill>
                <a:srgbClr val="00206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6CEF5DD-6BB0-9D3E-2521-9916C29D2E5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8" t="9806" r="71454" b="36871"/>
          <a:stretch/>
        </p:blipFill>
        <p:spPr>
          <a:xfrm>
            <a:off x="1054359" y="1598534"/>
            <a:ext cx="3545631" cy="4223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3808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179CE9B-B3D8-8EBC-AC26-100FAAA8B7A4}"/>
              </a:ext>
            </a:extLst>
          </p:cNvPr>
          <p:cNvSpPr txBox="1"/>
          <p:nvPr/>
        </p:nvSpPr>
        <p:spPr>
          <a:xfrm>
            <a:off x="1838131" y="149289"/>
            <a:ext cx="8462865" cy="52322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2060"/>
                </a:solidFill>
              </a:rPr>
              <a:t>Send Data from Parent Component to Child Component</a:t>
            </a:r>
            <a:endParaRPr lang="en-IN" sz="2800" dirty="0">
              <a:solidFill>
                <a:srgbClr val="00206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855309-0C5C-6815-5A00-A8638CA7C15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5" t="4354" r="1122" b="35374"/>
          <a:stretch/>
        </p:blipFill>
        <p:spPr>
          <a:xfrm>
            <a:off x="264367" y="1054359"/>
            <a:ext cx="11663265" cy="4133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8923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179CE9B-B3D8-8EBC-AC26-100FAAA8B7A4}"/>
              </a:ext>
            </a:extLst>
          </p:cNvPr>
          <p:cNvSpPr txBox="1"/>
          <p:nvPr/>
        </p:nvSpPr>
        <p:spPr>
          <a:xfrm>
            <a:off x="1838131" y="149289"/>
            <a:ext cx="8873412" cy="52322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2060"/>
                </a:solidFill>
              </a:rPr>
              <a:t>Send Data from Parent Component to Child Component</a:t>
            </a:r>
            <a:endParaRPr lang="en-IN" sz="2800" dirty="0">
              <a:solidFill>
                <a:srgbClr val="00206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51FE78-7E32-3F13-8050-47A9A8B2A15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7" t="3537" r="3801" b="53741"/>
          <a:stretch/>
        </p:blipFill>
        <p:spPr>
          <a:xfrm>
            <a:off x="261258" y="895739"/>
            <a:ext cx="11476654" cy="29298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27AA795-92DD-EE16-6D39-B6F5C721156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37" r="70000" b="53061"/>
          <a:stretch/>
        </p:blipFill>
        <p:spPr>
          <a:xfrm>
            <a:off x="447870" y="3956178"/>
            <a:ext cx="3657600" cy="240729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E5076CB-D68D-015F-F4C2-500388BD7BE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061" r="70077" b="52381"/>
          <a:stretch/>
        </p:blipFill>
        <p:spPr>
          <a:xfrm>
            <a:off x="4438263" y="4170784"/>
            <a:ext cx="3648269" cy="236997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2F7B9B0-457B-04F7-6C79-5A0F1B8C8D6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11" r="70459" b="52245"/>
          <a:stretch/>
        </p:blipFill>
        <p:spPr>
          <a:xfrm>
            <a:off x="8419325" y="4170784"/>
            <a:ext cx="3601616" cy="247190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764620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179CE9B-B3D8-8EBC-AC26-100FAAA8B7A4}"/>
              </a:ext>
            </a:extLst>
          </p:cNvPr>
          <p:cNvSpPr txBox="1"/>
          <p:nvPr/>
        </p:nvSpPr>
        <p:spPr>
          <a:xfrm>
            <a:off x="3810000" y="121298"/>
            <a:ext cx="4572000" cy="52322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2060"/>
                </a:solidFill>
              </a:rPr>
              <a:t>Reusable Component</a:t>
            </a:r>
            <a:endParaRPr lang="en-IN" sz="2800" dirty="0">
              <a:solidFill>
                <a:srgbClr val="00206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D1590B0-F601-12A7-847F-2C07A69881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8" t="9806" r="71454" b="36871"/>
          <a:stretch/>
        </p:blipFill>
        <p:spPr>
          <a:xfrm>
            <a:off x="1054359" y="1598534"/>
            <a:ext cx="3545631" cy="4223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0912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179CE9B-B3D8-8EBC-AC26-100FAAA8B7A4}"/>
              </a:ext>
            </a:extLst>
          </p:cNvPr>
          <p:cNvSpPr txBox="1"/>
          <p:nvPr/>
        </p:nvSpPr>
        <p:spPr>
          <a:xfrm>
            <a:off x="3810000" y="121298"/>
            <a:ext cx="4572000" cy="52322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2060"/>
                </a:solidFill>
              </a:rPr>
              <a:t>Reusable Component</a:t>
            </a:r>
            <a:endParaRPr lang="en-IN" sz="2800" dirty="0">
              <a:solidFill>
                <a:srgbClr val="00206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F625CB-4BD4-7034-D441-B65F5FACB4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5" t="3945" r="6403" b="52790"/>
          <a:stretch/>
        </p:blipFill>
        <p:spPr>
          <a:xfrm>
            <a:off x="335902" y="839755"/>
            <a:ext cx="11047445" cy="29671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A45C049-46CC-D512-95B2-2A3E313291A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5" t="3810" r="2755" b="57686"/>
          <a:stretch/>
        </p:blipFill>
        <p:spPr>
          <a:xfrm>
            <a:off x="251926" y="4002126"/>
            <a:ext cx="11520196" cy="2640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1722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179CE9B-B3D8-8EBC-AC26-100FAAA8B7A4}"/>
              </a:ext>
            </a:extLst>
          </p:cNvPr>
          <p:cNvSpPr txBox="1"/>
          <p:nvPr/>
        </p:nvSpPr>
        <p:spPr>
          <a:xfrm>
            <a:off x="3810000" y="121298"/>
            <a:ext cx="4572000" cy="52322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2060"/>
                </a:solidFill>
              </a:rPr>
              <a:t>Reusable Component</a:t>
            </a:r>
            <a:endParaRPr lang="en-IN" sz="2800" dirty="0">
              <a:solidFill>
                <a:srgbClr val="00206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F616A7-8D43-8D59-826A-6093AB870F7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57" r="63954" b="24490"/>
          <a:stretch/>
        </p:blipFill>
        <p:spPr>
          <a:xfrm>
            <a:off x="3716740" y="1268962"/>
            <a:ext cx="5138011" cy="515982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873781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179CE9B-B3D8-8EBC-AC26-100FAAA8B7A4}"/>
              </a:ext>
            </a:extLst>
          </p:cNvPr>
          <p:cNvSpPr txBox="1"/>
          <p:nvPr/>
        </p:nvSpPr>
        <p:spPr>
          <a:xfrm>
            <a:off x="4848955" y="129198"/>
            <a:ext cx="3399306" cy="52322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C00000"/>
                </a:solidFill>
              </a:rPr>
              <a:t>Interpolation</a:t>
            </a:r>
            <a:endParaRPr lang="en-IN" sz="2800" dirty="0">
              <a:solidFill>
                <a:srgbClr val="C00000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1BB38EB-4646-D2C5-AB87-7DC49DEAEC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386" y="884827"/>
            <a:ext cx="11834579" cy="437763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68CDFD9-D7D1-E2B1-E47B-919CA471871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340"/>
          <a:stretch/>
        </p:blipFill>
        <p:spPr>
          <a:xfrm>
            <a:off x="2196125" y="3954913"/>
            <a:ext cx="3899875" cy="240624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032189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A48A037-A996-6C95-86DD-6933EBD2E30B}"/>
              </a:ext>
            </a:extLst>
          </p:cNvPr>
          <p:cNvSpPr txBox="1"/>
          <p:nvPr/>
        </p:nvSpPr>
        <p:spPr>
          <a:xfrm>
            <a:off x="1838131" y="149289"/>
            <a:ext cx="8873412" cy="52322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2060"/>
                </a:solidFill>
              </a:rPr>
              <a:t>Send Data from Child Component to Parent Component</a:t>
            </a:r>
            <a:endParaRPr lang="en-IN" sz="2800" dirty="0">
              <a:solidFill>
                <a:srgbClr val="00206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2BA2B0-13EB-8B67-3217-180B1312740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8" t="9806" r="71454" b="36871"/>
          <a:stretch/>
        </p:blipFill>
        <p:spPr>
          <a:xfrm>
            <a:off x="1054359" y="1598534"/>
            <a:ext cx="3545631" cy="4223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31260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A48A037-A996-6C95-86DD-6933EBD2E30B}"/>
              </a:ext>
            </a:extLst>
          </p:cNvPr>
          <p:cNvSpPr txBox="1"/>
          <p:nvPr/>
        </p:nvSpPr>
        <p:spPr>
          <a:xfrm>
            <a:off x="1838131" y="149289"/>
            <a:ext cx="8873412" cy="52322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2060"/>
                </a:solidFill>
              </a:rPr>
              <a:t>Send Data from Child Component to Parent Component</a:t>
            </a:r>
            <a:endParaRPr lang="en-IN" sz="2800" dirty="0">
              <a:solidFill>
                <a:srgbClr val="00206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79FB06-5773-DCFB-25B2-432A5A57030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2" t="3809" r="14515" b="59729"/>
          <a:stretch/>
        </p:blipFill>
        <p:spPr>
          <a:xfrm>
            <a:off x="396530" y="942392"/>
            <a:ext cx="11248956" cy="279918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4AC3FC7-B7A0-FB75-1EE3-875695A7169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3" t="4081" r="1046" b="57007"/>
          <a:stretch/>
        </p:blipFill>
        <p:spPr>
          <a:xfrm>
            <a:off x="136544" y="4011458"/>
            <a:ext cx="11793431" cy="2697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85124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A48A037-A996-6C95-86DD-6933EBD2E30B}"/>
              </a:ext>
            </a:extLst>
          </p:cNvPr>
          <p:cNvSpPr txBox="1"/>
          <p:nvPr/>
        </p:nvSpPr>
        <p:spPr>
          <a:xfrm>
            <a:off x="1838131" y="149289"/>
            <a:ext cx="8873412" cy="52322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2060"/>
                </a:solidFill>
              </a:rPr>
              <a:t>Send Data from Child Component to Parent Component</a:t>
            </a:r>
            <a:endParaRPr lang="en-IN" sz="2800" dirty="0">
              <a:solidFill>
                <a:srgbClr val="00206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756250-E6C6-D8B3-C2F8-16775F77A96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92" r="69082" b="59320"/>
          <a:stretch/>
        </p:blipFill>
        <p:spPr>
          <a:xfrm>
            <a:off x="559836" y="1268962"/>
            <a:ext cx="3769567" cy="201541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E2C164E-7E5C-6726-2783-8D6A7C391D1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01" r="69924" b="60272"/>
          <a:stretch/>
        </p:blipFill>
        <p:spPr>
          <a:xfrm>
            <a:off x="6736702" y="1315615"/>
            <a:ext cx="3666931" cy="192210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DED0D37-98AF-4940-CE47-EC2818BE10F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92" r="61352" b="59321"/>
          <a:stretch/>
        </p:blipFill>
        <p:spPr>
          <a:xfrm>
            <a:off x="3116424" y="3880827"/>
            <a:ext cx="4711959" cy="201541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5855503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A48A037-A996-6C95-86DD-6933EBD2E30B}"/>
              </a:ext>
            </a:extLst>
          </p:cNvPr>
          <p:cNvSpPr txBox="1"/>
          <p:nvPr/>
        </p:nvSpPr>
        <p:spPr>
          <a:xfrm>
            <a:off x="4155233" y="139958"/>
            <a:ext cx="3881534" cy="52322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2060"/>
                </a:solidFill>
              </a:rPr>
              <a:t>Two-Way Binding</a:t>
            </a:r>
            <a:endParaRPr lang="en-IN" sz="2800" dirty="0">
              <a:solidFill>
                <a:srgbClr val="00206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A80FD28-85E4-8862-C7B0-2E1557690948}"/>
              </a:ext>
            </a:extLst>
          </p:cNvPr>
          <p:cNvSpPr txBox="1"/>
          <p:nvPr/>
        </p:nvSpPr>
        <p:spPr>
          <a:xfrm>
            <a:off x="895739" y="1007706"/>
            <a:ext cx="10319657" cy="3732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Two-Way Binding is use to update and display it’s value at same time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9277A6-C471-6C16-7EE8-01F2680C2E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7" t="3673" r="10306" b="50000"/>
          <a:stretch/>
        </p:blipFill>
        <p:spPr>
          <a:xfrm>
            <a:off x="690464" y="1548882"/>
            <a:ext cx="10524932" cy="31770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56C56E5-C805-CE11-02C2-2D8EAD3FDF0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19" r="63571" b="65306"/>
          <a:stretch/>
        </p:blipFill>
        <p:spPr>
          <a:xfrm>
            <a:off x="475861" y="4992581"/>
            <a:ext cx="4441371" cy="154817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B540828-265D-9FD3-40E9-0A3EA5C1C65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19" r="63036" b="65986"/>
          <a:stretch/>
        </p:blipFill>
        <p:spPr>
          <a:xfrm>
            <a:off x="5663681" y="4992581"/>
            <a:ext cx="4506686" cy="150152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9137145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A48A037-A996-6C95-86DD-6933EBD2E30B}"/>
              </a:ext>
            </a:extLst>
          </p:cNvPr>
          <p:cNvSpPr txBox="1"/>
          <p:nvPr/>
        </p:nvSpPr>
        <p:spPr>
          <a:xfrm>
            <a:off x="4155233" y="139958"/>
            <a:ext cx="3881534" cy="52322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2060"/>
                </a:solidFill>
              </a:rPr>
              <a:t>Two-Way Binding</a:t>
            </a:r>
            <a:endParaRPr lang="en-IN" sz="2800" dirty="0">
              <a:solidFill>
                <a:srgbClr val="00206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A80FD28-85E4-8862-C7B0-2E1557690948}"/>
              </a:ext>
            </a:extLst>
          </p:cNvPr>
          <p:cNvSpPr txBox="1"/>
          <p:nvPr/>
        </p:nvSpPr>
        <p:spPr>
          <a:xfrm>
            <a:off x="895739" y="1007706"/>
            <a:ext cx="10319657" cy="3732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Two-Way Binding is use to update and display it’s value at same time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1570235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A48A037-A996-6C95-86DD-6933EBD2E30B}"/>
              </a:ext>
            </a:extLst>
          </p:cNvPr>
          <p:cNvSpPr txBox="1"/>
          <p:nvPr/>
        </p:nvSpPr>
        <p:spPr>
          <a:xfrm>
            <a:off x="4155233" y="139958"/>
            <a:ext cx="3881534" cy="52322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2060"/>
                </a:solidFill>
              </a:rPr>
              <a:t>Two-Way Binding</a:t>
            </a:r>
            <a:endParaRPr lang="en-IN" sz="2800" dirty="0">
              <a:solidFill>
                <a:srgbClr val="00206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A80FD28-85E4-8862-C7B0-2E1557690948}"/>
              </a:ext>
            </a:extLst>
          </p:cNvPr>
          <p:cNvSpPr txBox="1"/>
          <p:nvPr/>
        </p:nvSpPr>
        <p:spPr>
          <a:xfrm>
            <a:off x="895739" y="1007706"/>
            <a:ext cx="10319657" cy="3732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Two-Way Binding is use to update and display it’s value at same time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550705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A48A037-A996-6C95-86DD-6933EBD2E30B}"/>
              </a:ext>
            </a:extLst>
          </p:cNvPr>
          <p:cNvSpPr txBox="1"/>
          <p:nvPr/>
        </p:nvSpPr>
        <p:spPr>
          <a:xfrm>
            <a:off x="4155233" y="139958"/>
            <a:ext cx="3881534" cy="52322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2060"/>
                </a:solidFill>
              </a:rPr>
              <a:t>Two-Way Binding</a:t>
            </a:r>
            <a:endParaRPr lang="en-IN" sz="2800" dirty="0">
              <a:solidFill>
                <a:srgbClr val="00206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A80FD28-85E4-8862-C7B0-2E1557690948}"/>
              </a:ext>
            </a:extLst>
          </p:cNvPr>
          <p:cNvSpPr txBox="1"/>
          <p:nvPr/>
        </p:nvSpPr>
        <p:spPr>
          <a:xfrm>
            <a:off x="895739" y="1007706"/>
            <a:ext cx="10319657" cy="3732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Two-Way Binding is use to update and display it’s value at same time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1997949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A48A037-A996-6C95-86DD-6933EBD2E30B}"/>
              </a:ext>
            </a:extLst>
          </p:cNvPr>
          <p:cNvSpPr txBox="1"/>
          <p:nvPr/>
        </p:nvSpPr>
        <p:spPr>
          <a:xfrm>
            <a:off x="1838131" y="149289"/>
            <a:ext cx="8873412" cy="52322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2060"/>
                </a:solidFill>
              </a:rPr>
              <a:t>Send Data from Child Component to Parent Component</a:t>
            </a:r>
            <a:endParaRPr lang="en-IN" sz="28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011340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A48A037-A996-6C95-86DD-6933EBD2E30B}"/>
              </a:ext>
            </a:extLst>
          </p:cNvPr>
          <p:cNvSpPr txBox="1"/>
          <p:nvPr/>
        </p:nvSpPr>
        <p:spPr>
          <a:xfrm>
            <a:off x="1838131" y="149289"/>
            <a:ext cx="8873412" cy="52322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2060"/>
                </a:solidFill>
              </a:rPr>
              <a:t>Send Data from Child Component to Parent Component</a:t>
            </a:r>
            <a:endParaRPr lang="en-IN" sz="28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638201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179CE9B-B3D8-8EBC-AC26-100FAAA8B7A4}"/>
              </a:ext>
            </a:extLst>
          </p:cNvPr>
          <p:cNvSpPr txBox="1"/>
          <p:nvPr/>
        </p:nvSpPr>
        <p:spPr>
          <a:xfrm>
            <a:off x="3928188" y="121298"/>
            <a:ext cx="4861249" cy="52322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2060"/>
                </a:solidFill>
              </a:rPr>
              <a:t>Todo App</a:t>
            </a:r>
            <a:endParaRPr lang="en-IN" sz="28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08792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179CE9B-B3D8-8EBC-AC26-100FAAA8B7A4}"/>
              </a:ext>
            </a:extLst>
          </p:cNvPr>
          <p:cNvSpPr txBox="1"/>
          <p:nvPr/>
        </p:nvSpPr>
        <p:spPr>
          <a:xfrm>
            <a:off x="3890865" y="289249"/>
            <a:ext cx="4861249" cy="58477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002060"/>
                </a:solidFill>
              </a:rPr>
              <a:t>Interpolation</a:t>
            </a:r>
            <a:endParaRPr lang="en-IN" sz="3200" dirty="0">
              <a:solidFill>
                <a:srgbClr val="00206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FCD3B8-F621-785B-AA3E-F956623627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249" y="1220564"/>
            <a:ext cx="11613502" cy="4416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76819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179CE9B-B3D8-8EBC-AC26-100FAAA8B7A4}"/>
              </a:ext>
            </a:extLst>
          </p:cNvPr>
          <p:cNvSpPr txBox="1"/>
          <p:nvPr/>
        </p:nvSpPr>
        <p:spPr>
          <a:xfrm>
            <a:off x="3928188" y="121298"/>
            <a:ext cx="4861249" cy="52322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2060"/>
                </a:solidFill>
              </a:rPr>
              <a:t>Todo App</a:t>
            </a:r>
            <a:endParaRPr lang="en-IN" sz="28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814388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179CE9B-B3D8-8EBC-AC26-100FAAA8B7A4}"/>
              </a:ext>
            </a:extLst>
          </p:cNvPr>
          <p:cNvSpPr txBox="1"/>
          <p:nvPr/>
        </p:nvSpPr>
        <p:spPr>
          <a:xfrm>
            <a:off x="3928188" y="121298"/>
            <a:ext cx="4861249" cy="52322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2060"/>
                </a:solidFill>
              </a:rPr>
              <a:t>Style Binding</a:t>
            </a:r>
            <a:endParaRPr lang="en-IN" sz="28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715418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179CE9B-B3D8-8EBC-AC26-100FAAA8B7A4}"/>
              </a:ext>
            </a:extLst>
          </p:cNvPr>
          <p:cNvSpPr txBox="1"/>
          <p:nvPr/>
        </p:nvSpPr>
        <p:spPr>
          <a:xfrm>
            <a:off x="3928188" y="121298"/>
            <a:ext cx="4861249" cy="52322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2060"/>
                </a:solidFill>
              </a:rPr>
              <a:t>Style Binding</a:t>
            </a:r>
            <a:endParaRPr lang="en-IN" sz="28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692709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179CE9B-B3D8-8EBC-AC26-100FAAA8B7A4}"/>
              </a:ext>
            </a:extLst>
          </p:cNvPr>
          <p:cNvSpPr txBox="1"/>
          <p:nvPr/>
        </p:nvSpPr>
        <p:spPr>
          <a:xfrm>
            <a:off x="3928188" y="121298"/>
            <a:ext cx="4861249" cy="52322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2060"/>
                </a:solidFill>
              </a:rPr>
              <a:t>Style Binding</a:t>
            </a:r>
            <a:endParaRPr lang="en-IN" sz="28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701476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179CE9B-B3D8-8EBC-AC26-100FAAA8B7A4}"/>
              </a:ext>
            </a:extLst>
          </p:cNvPr>
          <p:cNvSpPr txBox="1"/>
          <p:nvPr/>
        </p:nvSpPr>
        <p:spPr>
          <a:xfrm>
            <a:off x="3928188" y="121298"/>
            <a:ext cx="4861249" cy="52322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2060"/>
                </a:solidFill>
              </a:rPr>
              <a:t>Style Binding</a:t>
            </a:r>
            <a:endParaRPr lang="en-IN" sz="28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29771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179CE9B-B3D8-8EBC-AC26-100FAAA8B7A4}"/>
              </a:ext>
            </a:extLst>
          </p:cNvPr>
          <p:cNvSpPr txBox="1"/>
          <p:nvPr/>
        </p:nvSpPr>
        <p:spPr>
          <a:xfrm>
            <a:off x="3993502" y="177282"/>
            <a:ext cx="4861249" cy="52322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2060"/>
                </a:solidFill>
              </a:rPr>
              <a:t>Functions &amp; Events</a:t>
            </a:r>
            <a:endParaRPr lang="en-IN" sz="2800" dirty="0">
              <a:solidFill>
                <a:srgbClr val="00206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E17CAF3-87B1-9A34-0B51-D60C89C706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1" t="3946" r="33954" b="11157"/>
          <a:stretch/>
        </p:blipFill>
        <p:spPr>
          <a:xfrm>
            <a:off x="2537927" y="850117"/>
            <a:ext cx="7837714" cy="5942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2948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179CE9B-B3D8-8EBC-AC26-100FAAA8B7A4}"/>
              </a:ext>
            </a:extLst>
          </p:cNvPr>
          <p:cNvSpPr txBox="1"/>
          <p:nvPr/>
        </p:nvSpPr>
        <p:spPr>
          <a:xfrm>
            <a:off x="3928188" y="121298"/>
            <a:ext cx="4861249" cy="58477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002060"/>
                </a:solidFill>
              </a:rPr>
              <a:t>Function &amp; Events</a:t>
            </a:r>
            <a:endParaRPr lang="en-IN" sz="3200" dirty="0">
              <a:solidFill>
                <a:srgbClr val="00206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E417F65-49F9-6B09-6E11-B711D37F88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755"/>
          <a:stretch/>
        </p:blipFill>
        <p:spPr>
          <a:xfrm>
            <a:off x="494522" y="1966694"/>
            <a:ext cx="10711543" cy="194283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576293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179CE9B-B3D8-8EBC-AC26-100FAAA8B7A4}"/>
              </a:ext>
            </a:extLst>
          </p:cNvPr>
          <p:cNvSpPr txBox="1"/>
          <p:nvPr/>
        </p:nvSpPr>
        <p:spPr>
          <a:xfrm>
            <a:off x="3928188" y="121298"/>
            <a:ext cx="4861249" cy="58477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002060"/>
                </a:solidFill>
              </a:rPr>
              <a:t>Function &amp; Events</a:t>
            </a:r>
            <a:endParaRPr lang="en-IN" sz="3200" dirty="0">
              <a:solidFill>
                <a:srgbClr val="00206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96E8AA-EBB0-0D2B-180F-CA01BD7D2B6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65" t="4354" b="31973"/>
          <a:stretch/>
        </p:blipFill>
        <p:spPr>
          <a:xfrm>
            <a:off x="95690" y="1436914"/>
            <a:ext cx="11900367" cy="4581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4849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179CE9B-B3D8-8EBC-AC26-100FAAA8B7A4}"/>
              </a:ext>
            </a:extLst>
          </p:cNvPr>
          <p:cNvSpPr txBox="1"/>
          <p:nvPr/>
        </p:nvSpPr>
        <p:spPr>
          <a:xfrm>
            <a:off x="3928188" y="121298"/>
            <a:ext cx="4861249" cy="58477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002060"/>
                </a:solidFill>
              </a:rPr>
              <a:t>Function &amp; Events</a:t>
            </a:r>
            <a:endParaRPr lang="en-IN" sz="3200" dirty="0">
              <a:solidFill>
                <a:srgbClr val="00206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5D6402C-82AD-645E-2811-8FE7F0C5FA4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69" r="39082" b="8027"/>
          <a:stretch/>
        </p:blipFill>
        <p:spPr>
          <a:xfrm>
            <a:off x="2388637" y="893018"/>
            <a:ext cx="8061650" cy="584368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397325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2094</TotalTime>
  <Words>284</Words>
  <Application>Microsoft Office PowerPoint</Application>
  <PresentationFormat>Widescreen</PresentationFormat>
  <Paragraphs>66</Paragraphs>
  <Slides>54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59" baseType="lpstr">
      <vt:lpstr>Arial</vt:lpstr>
      <vt:lpstr>Calibri</vt:lpstr>
      <vt:lpstr>Calibri Light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Tejas Joshi</dc:creator>
  <cp:lastModifiedBy>Tejas Joshi</cp:lastModifiedBy>
  <cp:revision>29</cp:revision>
  <dcterms:created xsi:type="dcterms:W3CDTF">2024-01-30T17:41:07Z</dcterms:created>
  <dcterms:modified xsi:type="dcterms:W3CDTF">2024-02-06T06:41:30Z</dcterms:modified>
</cp:coreProperties>
</file>